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Roboto"/>
      <p:regular r:id="rId25"/>
      <p:bold r:id="rId26"/>
      <p:italic r:id="rId27"/>
      <p:boldItalic r:id="rId28"/>
    </p:embeddedFont>
    <p:embeddedFont>
      <p:font typeface="Roboto Medium"/>
      <p:regular r:id="rId29"/>
      <p:bold r:id="rId30"/>
      <p:italic r:id="rId31"/>
      <p:boldItalic r:id="rId32"/>
    </p:embeddedFont>
    <p:embeddedFont>
      <p:font typeface="Proxima Nova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  <p:embeddedFont>
      <p:font typeface="Roboto Light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5.xml"/><Relationship Id="rId42" Type="http://schemas.openxmlformats.org/officeDocument/2006/relationships/font" Target="fonts/RobotoLight-bold.fntdata"/><Relationship Id="rId41" Type="http://schemas.openxmlformats.org/officeDocument/2006/relationships/font" Target="fonts/RobotoLight-regular.fntdata"/><Relationship Id="rId22" Type="http://schemas.openxmlformats.org/officeDocument/2006/relationships/font" Target="fonts/Raleway-bold.fntdata"/><Relationship Id="rId44" Type="http://schemas.openxmlformats.org/officeDocument/2006/relationships/font" Target="fonts/RobotoLight-boldItalic.fntdata"/><Relationship Id="rId21" Type="http://schemas.openxmlformats.org/officeDocument/2006/relationships/font" Target="fonts/Raleway-regular.fntdata"/><Relationship Id="rId43" Type="http://schemas.openxmlformats.org/officeDocument/2006/relationships/font" Target="fonts/RobotoLight-italic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edium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Medium-italic.fntdata"/><Relationship Id="rId30" Type="http://schemas.openxmlformats.org/officeDocument/2006/relationships/font" Target="fonts/RobotoMedium-bold.fntdata"/><Relationship Id="rId11" Type="http://schemas.openxmlformats.org/officeDocument/2006/relationships/slide" Target="slides/slide6.xml"/><Relationship Id="rId33" Type="http://schemas.openxmlformats.org/officeDocument/2006/relationships/font" Target="fonts/ProximaNova-regular.fntdata"/><Relationship Id="rId10" Type="http://schemas.openxmlformats.org/officeDocument/2006/relationships/slide" Target="slides/slide5.xml"/><Relationship Id="rId32" Type="http://schemas.openxmlformats.org/officeDocument/2006/relationships/font" Target="fonts/RobotoMedium-boldItalic.fntdata"/><Relationship Id="rId13" Type="http://schemas.openxmlformats.org/officeDocument/2006/relationships/slide" Target="slides/slide8.xml"/><Relationship Id="rId35" Type="http://schemas.openxmlformats.org/officeDocument/2006/relationships/font" Target="fonts/ProximaNova-italic.fntdata"/><Relationship Id="rId12" Type="http://schemas.openxmlformats.org/officeDocument/2006/relationships/slide" Target="slides/slide7.xml"/><Relationship Id="rId34" Type="http://schemas.openxmlformats.org/officeDocument/2006/relationships/font" Target="fonts/ProximaNova-bold.fntdata"/><Relationship Id="rId15" Type="http://schemas.openxmlformats.org/officeDocument/2006/relationships/slide" Target="slides/slide10.xml"/><Relationship Id="rId37" Type="http://schemas.openxmlformats.org/officeDocument/2006/relationships/font" Target="fonts/Lato-regular.fntdata"/><Relationship Id="rId14" Type="http://schemas.openxmlformats.org/officeDocument/2006/relationships/slide" Target="slides/slide9.xml"/><Relationship Id="rId36" Type="http://schemas.openxmlformats.org/officeDocument/2006/relationships/font" Target="fonts/ProximaNova-boldItalic.fntdata"/><Relationship Id="rId17" Type="http://schemas.openxmlformats.org/officeDocument/2006/relationships/slide" Target="slides/slide12.xml"/><Relationship Id="rId39" Type="http://schemas.openxmlformats.org/officeDocument/2006/relationships/font" Target="fonts/Lato-italic.fntdata"/><Relationship Id="rId16" Type="http://schemas.openxmlformats.org/officeDocument/2006/relationships/slide" Target="slides/slide11.xml"/><Relationship Id="rId38" Type="http://schemas.openxmlformats.org/officeDocument/2006/relationships/font" Target="fonts/La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a5d589fe6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a5d589fe6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f88252dc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f88252dc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8a5d589fe6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8a5d589fe6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a5d589fe6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a5d589fe6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8a5d589fe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8a5d589fe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8a5d589fe6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8a5d589fe6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a5d589fe6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a5d589fe6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transcriptions-translations.s3.amazonaws.com/landing/index.html" TargetMode="External"/><Relationship Id="rId4" Type="http://schemas.openxmlformats.org/officeDocument/2006/relationships/hyperlink" Target="https://transcriptions-translations.s3.amazonaws.com/index.html" TargetMode="External"/><Relationship Id="rId5" Type="http://schemas.openxmlformats.org/officeDocument/2006/relationships/hyperlink" Target="https://ytuln8zsz1.execute-api.us-east-1.amazonaws.com/translatetext?TargetLang=es&amp;Bucketkey=formats/video1t.srt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7.png"/><Relationship Id="rId7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drive.google.com/file/d/1kulTHyEL9KEorMQYS6vSNPX_V4S7qH9a/view" TargetMode="External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17.jpg"/><Relationship Id="rId6" Type="http://schemas.openxmlformats.org/officeDocument/2006/relationships/image" Target="../media/image15.jpg"/><Relationship Id="rId7" Type="http://schemas.openxmlformats.org/officeDocument/2006/relationships/image" Target="../media/image1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72918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700">
                <a:solidFill>
                  <a:srgbClr val="292728"/>
                </a:solidFill>
                <a:latin typeface="Roboto"/>
                <a:ea typeface="Roboto"/>
                <a:cs typeface="Roboto"/>
                <a:sym typeface="Roboto"/>
              </a:rPr>
              <a:t>Automatic Translations</a:t>
            </a:r>
            <a:endParaRPr sz="4700">
              <a:solidFill>
                <a:srgbClr val="2927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292728"/>
                </a:solidFill>
                <a:latin typeface="Roboto"/>
                <a:ea typeface="Roboto"/>
                <a:cs typeface="Roboto"/>
                <a:sym typeface="Roboto"/>
              </a:rPr>
              <a:t>Skillshare</a:t>
            </a:r>
            <a:endParaRPr sz="3000">
              <a:solidFill>
                <a:srgbClr val="2927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70262" y="209619"/>
            <a:ext cx="8979900" cy="70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p18"/>
          <p:cNvSpPr txBox="1"/>
          <p:nvPr>
            <p:ph idx="1" type="subTitle"/>
          </p:nvPr>
        </p:nvSpPr>
        <p:spPr>
          <a:xfrm>
            <a:off x="3286188" y="2571747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2B2B2B"/>
                </a:solidFill>
                <a:latin typeface="Roboto Medium"/>
                <a:ea typeface="Roboto Medium"/>
                <a:cs typeface="Roboto Medium"/>
                <a:sym typeface="Roboto Medium"/>
              </a:rPr>
              <a:t>Zombieland CLI Team (cohort 10)</a:t>
            </a:r>
            <a:endParaRPr b="1">
              <a:solidFill>
                <a:srgbClr val="2B2B2B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Carlos Andres Garcia (agzsoftsi)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Leonardo Calderon (leocjj)</a:t>
            </a:r>
            <a:endParaRPr sz="1200">
              <a:solidFill>
                <a:srgbClr val="2B2B2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2B2B2B"/>
                </a:solidFill>
                <a:latin typeface="Roboto"/>
                <a:ea typeface="Roboto"/>
                <a:cs typeface="Roboto"/>
                <a:sym typeface="Roboto"/>
              </a:rPr>
              <a:t>Ivan Dario Lasso (ilasso)</a:t>
            </a:r>
            <a:endParaRPr sz="1000"/>
          </a:p>
        </p:txBody>
      </p:sp>
      <p:sp>
        <p:nvSpPr>
          <p:cNvPr id="179" name="Google Shape;179;p18"/>
          <p:cNvSpPr txBox="1"/>
          <p:nvPr/>
        </p:nvSpPr>
        <p:spPr>
          <a:xfrm>
            <a:off x="6780475" y="4241950"/>
            <a:ext cx="15198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 Medium"/>
                <a:ea typeface="Roboto Medium"/>
                <a:cs typeface="Roboto Medium"/>
                <a:sym typeface="Roboto Medium"/>
              </a:rPr>
              <a:t>June 2020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7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lambda_function.py</a:t>
            </a:r>
            <a:endParaRPr sz="1200"/>
          </a:p>
        </p:txBody>
      </p:sp>
      <p:sp>
        <p:nvSpPr>
          <p:cNvPr id="267" name="Google Shape;267;p27"/>
          <p:cNvSpPr txBox="1"/>
          <p:nvPr/>
        </p:nvSpPr>
        <p:spPr>
          <a:xfrm>
            <a:off x="824025" y="1845100"/>
            <a:ext cx="8191800" cy="2913900"/>
          </a:xfrm>
          <a:prstGeom prst="rect">
            <a:avLst/>
          </a:prstGeom>
          <a:noFill/>
          <a:ln cap="flat" cmpd="sng" w="19050">
            <a:solidFill>
              <a:srgbClr val="008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def translateBatches(sourceLang, targetLang, text):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	''' Translate text in batches of step size but with cutting rows of file '''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	lenn = len(text)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	if lenn &lt;= step: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    	    try: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        	        </a:t>
            </a:r>
            <a:r>
              <a:rPr b="1" lang="en-GB" sz="1200">
                <a:solidFill>
                  <a:srgbClr val="00FFFF"/>
                </a:solidFill>
              </a:rPr>
              <a:t>translatedText = translateClient.translate_text(  Text = text,</a:t>
            </a:r>
            <a:endParaRPr b="1" sz="1200">
              <a:solidFill>
                <a:srgbClr val="00FFFF"/>
              </a:solidFill>
            </a:endParaRPr>
          </a:p>
          <a:p>
            <a:pPr indent="0" lvl="0" marL="411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FFFF"/>
                </a:solidFill>
              </a:rPr>
              <a:t>   SourceLanguageCode = sourceLang,</a:t>
            </a:r>
            <a:endParaRPr b="1" sz="1200">
              <a:solidFill>
                <a:srgbClr val="00FFFF"/>
              </a:solidFill>
            </a:endParaRPr>
          </a:p>
          <a:p>
            <a:pPr indent="0" lvl="0" marL="411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FFFF"/>
                </a:solidFill>
              </a:rPr>
              <a:t>   TargetLanguageCode = targetLang</a:t>
            </a:r>
            <a:endParaRPr b="1" sz="1200">
              <a:solidFill>
                <a:srgbClr val="00FFFF"/>
              </a:solidFill>
            </a:endParaRPr>
          </a:p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rgbClr val="00FFFF"/>
                </a:solidFill>
              </a:rPr>
              <a:t>         	           )</a:t>
            </a:r>
            <a:endParaRPr b="1" sz="12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    	except translateClient.exceptions.ClientError as e: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        	    if e.response['Error']['Code'] == "500":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                   resp['statusCode'] = 500   # Internal error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        	    return None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    	return translatedText.get('TranslatedText')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8"/>
          <p:cNvSpPr txBox="1"/>
          <p:nvPr>
            <p:ph type="title"/>
          </p:nvPr>
        </p:nvSpPr>
        <p:spPr>
          <a:xfrm>
            <a:off x="502125" y="1318650"/>
            <a:ext cx="38934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</a:t>
            </a:r>
            <a:r>
              <a:rPr lang="en-GB"/>
              <a:t>crum based process </a:t>
            </a:r>
            <a:endParaRPr/>
          </a:p>
        </p:txBody>
      </p:sp>
      <p:sp>
        <p:nvSpPr>
          <p:cNvPr id="273" name="Google Shape;273;p28"/>
          <p:cNvSpPr txBox="1"/>
          <p:nvPr>
            <p:ph idx="1" type="body"/>
          </p:nvPr>
        </p:nvSpPr>
        <p:spPr>
          <a:xfrm>
            <a:off x="624725" y="1868125"/>
            <a:ext cx="3893400" cy="1139700"/>
          </a:xfrm>
          <a:prstGeom prst="rect">
            <a:avLst/>
          </a:prstGeom>
          <a:solidFill>
            <a:srgbClr val="FCE5C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The Sprint:		weekly, Friday to Thursday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Sprint Planning:	each friday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Daily Scrum		Mo-Th, 11 am.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Sprint Review:		each thursday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Sprint Retrospective:	</a:t>
            </a:r>
            <a:r>
              <a:rPr lang="en-GB" sz="1200"/>
              <a:t>each friday</a:t>
            </a:r>
            <a:endParaRPr sz="1200"/>
          </a:p>
        </p:txBody>
      </p:sp>
      <p:sp>
        <p:nvSpPr>
          <p:cNvPr id="274" name="Google Shape;274;p28"/>
          <p:cNvSpPr txBox="1"/>
          <p:nvPr>
            <p:ph type="title"/>
          </p:nvPr>
        </p:nvSpPr>
        <p:spPr>
          <a:xfrm>
            <a:off x="5526825" y="692850"/>
            <a:ext cx="25443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</a:t>
            </a:r>
            <a:r>
              <a:rPr lang="en-GB"/>
              <a:t>ollaboration</a:t>
            </a:r>
            <a:endParaRPr/>
          </a:p>
        </p:txBody>
      </p:sp>
      <p:sp>
        <p:nvSpPr>
          <p:cNvPr id="275" name="Google Shape;275;p28"/>
          <p:cNvSpPr txBox="1"/>
          <p:nvPr>
            <p:ph type="title"/>
          </p:nvPr>
        </p:nvSpPr>
        <p:spPr>
          <a:xfrm>
            <a:off x="502125" y="3213850"/>
            <a:ext cx="16050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r>
              <a:rPr lang="en-GB"/>
              <a:t>imeline</a:t>
            </a:r>
            <a:endParaRPr/>
          </a:p>
        </p:txBody>
      </p:sp>
      <p:sp>
        <p:nvSpPr>
          <p:cNvPr id="276" name="Google Shape;276;p28"/>
          <p:cNvSpPr txBox="1"/>
          <p:nvPr/>
        </p:nvSpPr>
        <p:spPr>
          <a:xfrm>
            <a:off x="4624125" y="1185875"/>
            <a:ext cx="4349700" cy="24927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53744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-GB" sz="110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ll the teamwork was performed remotely</a:t>
            </a:r>
            <a:endParaRPr sz="110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53744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Individual accounts for Skillshare and AWS</a:t>
            </a:r>
            <a:endParaRPr sz="110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53744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Development repository in GitHub</a:t>
            </a:r>
            <a:endParaRPr sz="110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53744"/>
              </a:buClr>
              <a:buSzPts val="1100"/>
              <a:buFont typeface="Proxima Nova"/>
              <a:buChar char="●"/>
            </a:pPr>
            <a:r>
              <a:rPr lang="en-GB" sz="110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Internal team rules:</a:t>
            </a:r>
            <a:endParaRPr sz="110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53744"/>
              </a:buClr>
              <a:buSzPts val="1100"/>
              <a:buFont typeface="Proxima Nova"/>
              <a:buChar char="○"/>
            </a:pPr>
            <a:r>
              <a:rPr lang="en-GB" sz="110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Daily meeting with the Client representative.</a:t>
            </a:r>
            <a:endParaRPr sz="110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53744"/>
              </a:buClr>
              <a:buSzPts val="1100"/>
              <a:buFont typeface="Proxima Nova"/>
              <a:buChar char="○"/>
            </a:pPr>
            <a:r>
              <a:rPr lang="en-GB" sz="110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Two daily team meetings</a:t>
            </a:r>
            <a:endParaRPr sz="110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2" marL="13716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53744"/>
              </a:buClr>
              <a:buSzPts val="1100"/>
              <a:buFont typeface="Proxima Nova"/>
              <a:buChar char="■"/>
            </a:pPr>
            <a:r>
              <a:rPr lang="en-GB" sz="110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To share individual research</a:t>
            </a:r>
            <a:endParaRPr sz="110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2" marL="13716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53744"/>
              </a:buClr>
              <a:buSzPts val="1100"/>
              <a:buFont typeface="Proxima Nova"/>
              <a:buChar char="■"/>
            </a:pPr>
            <a:r>
              <a:rPr lang="en-GB" sz="110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To do pair programming to integrate codes.</a:t>
            </a:r>
            <a:endParaRPr sz="110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2984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53744"/>
              </a:buClr>
              <a:buSzPts val="1100"/>
              <a:buFont typeface="Proxima Nova"/>
              <a:buChar char="○"/>
            </a:pPr>
            <a:r>
              <a:rPr lang="en-GB" sz="110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Special rule to avoid migration to production code without the approval of all the team.</a:t>
            </a:r>
            <a:endParaRPr sz="110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77" name="Google Shape;277;p28"/>
          <p:cNvGrpSpPr/>
          <p:nvPr/>
        </p:nvGrpSpPr>
        <p:grpSpPr>
          <a:xfrm>
            <a:off x="619130" y="3763446"/>
            <a:ext cx="7905755" cy="1961438"/>
            <a:chOff x="618820" y="1575830"/>
            <a:chExt cx="7905755" cy="2315200"/>
          </a:xfrm>
        </p:grpSpPr>
        <p:grpSp>
          <p:nvGrpSpPr>
            <p:cNvPr id="278" name="Google Shape;278;p28"/>
            <p:cNvGrpSpPr/>
            <p:nvPr/>
          </p:nvGrpSpPr>
          <p:grpSpPr>
            <a:xfrm>
              <a:off x="618820" y="1575830"/>
              <a:ext cx="1418334" cy="2315200"/>
              <a:chOff x="618820" y="1574025"/>
              <a:chExt cx="1418334" cy="2315200"/>
            </a:xfrm>
          </p:grpSpPr>
          <p:cxnSp>
            <p:nvCxnSpPr>
              <p:cNvPr id="279" name="Google Shape;279;p28"/>
              <p:cNvCxnSpPr/>
              <p:nvPr/>
            </p:nvCxnSpPr>
            <p:spPr>
              <a:xfrm>
                <a:off x="1299277" y="1695421"/>
                <a:ext cx="718500" cy="74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D5DD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80" name="Google Shape;280;p28"/>
              <p:cNvSpPr/>
              <p:nvPr/>
            </p:nvSpPr>
            <p:spPr>
              <a:xfrm flipH="1">
                <a:off x="618820" y="2306625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  <a:endParaRPr/>
              </a:p>
            </p:txBody>
          </p:sp>
          <p:sp>
            <p:nvSpPr>
              <p:cNvPr id="281" name="Google Shape;281;p28"/>
              <p:cNvSpPr/>
              <p:nvPr/>
            </p:nvSpPr>
            <p:spPr>
              <a:xfrm>
                <a:off x="619055" y="2460450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82" name="Google Shape;282;p28"/>
              <p:cNvGrpSpPr/>
              <p:nvPr/>
            </p:nvGrpSpPr>
            <p:grpSpPr>
              <a:xfrm>
                <a:off x="719081" y="1574025"/>
                <a:ext cx="1177279" cy="2315200"/>
                <a:chOff x="1314039" y="1574025"/>
                <a:chExt cx="1177279" cy="2315200"/>
              </a:xfrm>
            </p:grpSpPr>
            <p:sp>
              <p:nvSpPr>
                <p:cNvPr id="283" name="Google Shape;283;p28"/>
                <p:cNvSpPr txBox="1"/>
                <p:nvPr/>
              </p:nvSpPr>
              <p:spPr>
                <a:xfrm>
                  <a:off x="1321858" y="2695025"/>
                  <a:ext cx="1167300" cy="446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1000">
                      <a:solidFill>
                        <a:srgbClr val="0C58D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Proposal</a:t>
                  </a:r>
                  <a:endParaRPr b="1" sz="10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84" name="Google Shape;284;p28"/>
                <p:cNvSpPr txBox="1"/>
                <p:nvPr/>
              </p:nvSpPr>
              <p:spPr>
                <a:xfrm>
                  <a:off x="1324018" y="3151825"/>
                  <a:ext cx="1167300" cy="7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600"/>
                    </a:spcAft>
                    <a:buNone/>
                  </a:pPr>
                  <a:r>
                    <a:rPr lang="en-GB" sz="800">
                      <a:solidFill>
                        <a:srgbClr val="0C58D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.</a:t>
                  </a:r>
                  <a:endParaRPr sz="8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85" name="Google Shape;285;p28"/>
                <p:cNvSpPr txBox="1"/>
                <p:nvPr/>
              </p:nvSpPr>
              <p:spPr>
                <a:xfrm>
                  <a:off x="1314039" y="1574025"/>
                  <a:ext cx="624300" cy="24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600"/>
                    </a:spcAft>
                    <a:buNone/>
                  </a:pPr>
                  <a:r>
                    <a:rPr b="1" lang="en-GB" sz="900">
                      <a:solidFill>
                        <a:srgbClr val="0C58D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May 15</a:t>
                  </a:r>
                  <a:endParaRPr b="1" sz="9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grpSp>
          <p:nvGrpSpPr>
            <p:cNvPr id="286" name="Google Shape;286;p28"/>
            <p:cNvGrpSpPr/>
            <p:nvPr/>
          </p:nvGrpSpPr>
          <p:grpSpPr>
            <a:xfrm>
              <a:off x="1917073" y="1575830"/>
              <a:ext cx="1418334" cy="2315200"/>
              <a:chOff x="1917073" y="1575830"/>
              <a:chExt cx="1418334" cy="2315200"/>
            </a:xfrm>
          </p:grpSpPr>
          <p:cxnSp>
            <p:nvCxnSpPr>
              <p:cNvPr id="287" name="Google Shape;287;p28"/>
              <p:cNvCxnSpPr/>
              <p:nvPr/>
            </p:nvCxnSpPr>
            <p:spPr>
              <a:xfrm>
                <a:off x="2597529" y="1695421"/>
                <a:ext cx="718500" cy="74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D5DD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88" name="Google Shape;288;p28"/>
              <p:cNvSpPr/>
              <p:nvPr/>
            </p:nvSpPr>
            <p:spPr>
              <a:xfrm flipH="1">
                <a:off x="1917073" y="2306625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F9CB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  <a:endParaRPr/>
              </a:p>
            </p:txBody>
          </p:sp>
          <p:sp>
            <p:nvSpPr>
              <p:cNvPr id="289" name="Google Shape;289;p28"/>
              <p:cNvSpPr/>
              <p:nvPr/>
            </p:nvSpPr>
            <p:spPr>
              <a:xfrm>
                <a:off x="1917307" y="2460450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F9CB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8"/>
              <p:cNvSpPr txBox="1"/>
              <p:nvPr/>
            </p:nvSpPr>
            <p:spPr>
              <a:xfrm>
                <a:off x="2021560" y="2696830"/>
                <a:ext cx="1167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0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MVP definition</a:t>
                </a:r>
                <a:endParaRPr b="1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1" name="Google Shape;291;p28"/>
              <p:cNvSpPr txBox="1"/>
              <p:nvPr/>
            </p:nvSpPr>
            <p:spPr>
              <a:xfrm>
                <a:off x="2023720" y="3153630"/>
                <a:ext cx="11673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2" name="Google Shape;292;p28"/>
              <p:cNvSpPr txBox="1"/>
              <p:nvPr/>
            </p:nvSpPr>
            <p:spPr>
              <a:xfrm>
                <a:off x="2013741" y="1575830"/>
                <a:ext cx="6243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-GB" sz="9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May 22</a:t>
                </a:r>
                <a:endParaRPr b="1" sz="9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93" name="Google Shape;293;p28"/>
            <p:cNvGrpSpPr/>
            <p:nvPr/>
          </p:nvGrpSpPr>
          <p:grpSpPr>
            <a:xfrm>
              <a:off x="3214118" y="1575830"/>
              <a:ext cx="1418334" cy="2315200"/>
              <a:chOff x="3214118" y="1575830"/>
              <a:chExt cx="1418334" cy="2315200"/>
            </a:xfrm>
          </p:grpSpPr>
          <p:cxnSp>
            <p:nvCxnSpPr>
              <p:cNvPr id="294" name="Google Shape;294;p28"/>
              <p:cNvCxnSpPr/>
              <p:nvPr/>
            </p:nvCxnSpPr>
            <p:spPr>
              <a:xfrm>
                <a:off x="3894575" y="1695421"/>
                <a:ext cx="718500" cy="74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95" name="Google Shape;295;p28"/>
              <p:cNvSpPr/>
              <p:nvPr/>
            </p:nvSpPr>
            <p:spPr>
              <a:xfrm flipH="1">
                <a:off x="3214118" y="2306625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B6D7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  <a:endParaRPr/>
              </a:p>
            </p:txBody>
          </p:sp>
          <p:sp>
            <p:nvSpPr>
              <p:cNvPr id="296" name="Google Shape;296;p28"/>
              <p:cNvSpPr/>
              <p:nvPr/>
            </p:nvSpPr>
            <p:spPr>
              <a:xfrm>
                <a:off x="3214352" y="2460450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B6D7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8"/>
              <p:cNvSpPr txBox="1"/>
              <p:nvPr/>
            </p:nvSpPr>
            <p:spPr>
              <a:xfrm>
                <a:off x="3324920" y="2696830"/>
                <a:ext cx="1167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0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Project plan</a:t>
                </a:r>
                <a:endParaRPr b="1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8" name="Google Shape;298;p28"/>
              <p:cNvSpPr txBox="1"/>
              <p:nvPr/>
            </p:nvSpPr>
            <p:spPr>
              <a:xfrm>
                <a:off x="3327080" y="3153630"/>
                <a:ext cx="11673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858585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9" name="Google Shape;299;p28"/>
              <p:cNvSpPr txBox="1"/>
              <p:nvPr/>
            </p:nvSpPr>
            <p:spPr>
              <a:xfrm>
                <a:off x="3317101" y="1575830"/>
                <a:ext cx="6243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-GB" sz="9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May 29</a:t>
                </a:r>
                <a:endParaRPr b="1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00" name="Google Shape;300;p28"/>
            <p:cNvGrpSpPr/>
            <p:nvPr/>
          </p:nvGrpSpPr>
          <p:grpSpPr>
            <a:xfrm>
              <a:off x="4511544" y="1575830"/>
              <a:ext cx="1418334" cy="2315200"/>
              <a:chOff x="4511544" y="1575830"/>
              <a:chExt cx="1418334" cy="2315200"/>
            </a:xfrm>
          </p:grpSpPr>
          <p:cxnSp>
            <p:nvCxnSpPr>
              <p:cNvPr id="301" name="Google Shape;301;p28"/>
              <p:cNvCxnSpPr/>
              <p:nvPr/>
            </p:nvCxnSpPr>
            <p:spPr>
              <a:xfrm>
                <a:off x="5192001" y="1695421"/>
                <a:ext cx="718500" cy="74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02" name="Google Shape;302;p28"/>
              <p:cNvSpPr/>
              <p:nvPr/>
            </p:nvSpPr>
            <p:spPr>
              <a:xfrm flipH="1">
                <a:off x="4511544" y="2306625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C2C2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  <a:endParaRPr/>
              </a:p>
            </p:txBody>
          </p:sp>
          <p:sp>
            <p:nvSpPr>
              <p:cNvPr id="303" name="Google Shape;303;p28"/>
              <p:cNvSpPr/>
              <p:nvPr/>
            </p:nvSpPr>
            <p:spPr>
              <a:xfrm>
                <a:off x="4511779" y="2460450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8585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8"/>
              <p:cNvSpPr txBox="1"/>
              <p:nvPr/>
            </p:nvSpPr>
            <p:spPr>
              <a:xfrm>
                <a:off x="4619580" y="2696830"/>
                <a:ext cx="1167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000">
                    <a:solidFill>
                      <a:srgbClr val="858585"/>
                    </a:solidFill>
                    <a:latin typeface="Roboto"/>
                    <a:ea typeface="Roboto"/>
                    <a:cs typeface="Roboto"/>
                    <a:sym typeface="Roboto"/>
                  </a:rPr>
                  <a:t>Status report 1/3</a:t>
                </a:r>
                <a:endParaRPr b="1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5" name="Google Shape;305;p28"/>
              <p:cNvSpPr txBox="1"/>
              <p:nvPr/>
            </p:nvSpPr>
            <p:spPr>
              <a:xfrm>
                <a:off x="4621740" y="3153630"/>
                <a:ext cx="11673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858585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6" name="Google Shape;306;p28"/>
              <p:cNvSpPr txBox="1"/>
              <p:nvPr/>
            </p:nvSpPr>
            <p:spPr>
              <a:xfrm>
                <a:off x="4611761" y="1575830"/>
                <a:ext cx="6243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-GB" sz="900">
                    <a:solidFill>
                      <a:srgbClr val="858585"/>
                    </a:solidFill>
                    <a:latin typeface="Roboto"/>
                    <a:ea typeface="Roboto"/>
                    <a:cs typeface="Roboto"/>
                    <a:sym typeface="Roboto"/>
                  </a:rPr>
                  <a:t>June 5</a:t>
                </a:r>
                <a:endParaRPr b="1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07" name="Google Shape;307;p28"/>
            <p:cNvGrpSpPr/>
            <p:nvPr/>
          </p:nvGrpSpPr>
          <p:grpSpPr>
            <a:xfrm>
              <a:off x="5808702" y="1575830"/>
              <a:ext cx="1418334" cy="2315200"/>
              <a:chOff x="3214118" y="1575830"/>
              <a:chExt cx="1418334" cy="2315200"/>
            </a:xfrm>
          </p:grpSpPr>
          <p:cxnSp>
            <p:nvCxnSpPr>
              <p:cNvPr id="308" name="Google Shape;308;p28"/>
              <p:cNvCxnSpPr/>
              <p:nvPr/>
            </p:nvCxnSpPr>
            <p:spPr>
              <a:xfrm>
                <a:off x="3894575" y="1695421"/>
                <a:ext cx="718500" cy="74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09" name="Google Shape;309;p28"/>
              <p:cNvSpPr/>
              <p:nvPr/>
            </p:nvSpPr>
            <p:spPr>
              <a:xfrm flipH="1">
                <a:off x="3214118" y="2306625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C2C2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  <a:endParaRPr/>
              </a:p>
            </p:txBody>
          </p:sp>
          <p:sp>
            <p:nvSpPr>
              <p:cNvPr id="310" name="Google Shape;310;p28"/>
              <p:cNvSpPr/>
              <p:nvPr/>
            </p:nvSpPr>
            <p:spPr>
              <a:xfrm>
                <a:off x="3214352" y="2460450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8585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8"/>
              <p:cNvSpPr txBox="1"/>
              <p:nvPr/>
            </p:nvSpPr>
            <p:spPr>
              <a:xfrm>
                <a:off x="3324920" y="2696830"/>
                <a:ext cx="1167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000">
                    <a:solidFill>
                      <a:srgbClr val="858585"/>
                    </a:solidFill>
                    <a:latin typeface="Roboto"/>
                    <a:ea typeface="Roboto"/>
                    <a:cs typeface="Roboto"/>
                    <a:sym typeface="Roboto"/>
                  </a:rPr>
                  <a:t>Status report 2/3</a:t>
                </a:r>
                <a:endParaRPr b="1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2" name="Google Shape;312;p28"/>
              <p:cNvSpPr txBox="1"/>
              <p:nvPr/>
            </p:nvSpPr>
            <p:spPr>
              <a:xfrm>
                <a:off x="3327080" y="3153630"/>
                <a:ext cx="11673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858585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3" name="Google Shape;313;p28"/>
              <p:cNvSpPr txBox="1"/>
              <p:nvPr/>
            </p:nvSpPr>
            <p:spPr>
              <a:xfrm>
                <a:off x="3317101" y="1575830"/>
                <a:ext cx="6243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-GB" sz="900">
                    <a:solidFill>
                      <a:srgbClr val="858585"/>
                    </a:solidFill>
                    <a:latin typeface="Roboto"/>
                    <a:ea typeface="Roboto"/>
                    <a:cs typeface="Roboto"/>
                    <a:sym typeface="Roboto"/>
                  </a:rPr>
                  <a:t>June 12</a:t>
                </a:r>
                <a:endParaRPr b="1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14" name="Google Shape;314;p28"/>
            <p:cNvGrpSpPr/>
            <p:nvPr/>
          </p:nvGrpSpPr>
          <p:grpSpPr>
            <a:xfrm>
              <a:off x="7106128" y="1575830"/>
              <a:ext cx="1418447" cy="2315200"/>
              <a:chOff x="4511544" y="1575830"/>
              <a:chExt cx="1418447" cy="2315200"/>
            </a:xfrm>
          </p:grpSpPr>
          <p:cxnSp>
            <p:nvCxnSpPr>
              <p:cNvPr id="315" name="Google Shape;315;p28"/>
              <p:cNvCxnSpPr/>
              <p:nvPr/>
            </p:nvCxnSpPr>
            <p:spPr>
              <a:xfrm>
                <a:off x="5192001" y="1695421"/>
                <a:ext cx="718500" cy="74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16" name="Google Shape;316;p28"/>
              <p:cNvSpPr/>
              <p:nvPr/>
            </p:nvSpPr>
            <p:spPr>
              <a:xfrm flipH="1">
                <a:off x="4511544" y="2306625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C2C2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  <a:endParaRPr/>
              </a:p>
            </p:txBody>
          </p:sp>
          <p:sp>
            <p:nvSpPr>
              <p:cNvPr id="317" name="Google Shape;317;p28"/>
              <p:cNvSpPr/>
              <p:nvPr/>
            </p:nvSpPr>
            <p:spPr>
              <a:xfrm>
                <a:off x="4511779" y="2460450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8585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8"/>
              <p:cNvSpPr txBox="1"/>
              <p:nvPr/>
            </p:nvSpPr>
            <p:spPr>
              <a:xfrm>
                <a:off x="4511891" y="2696825"/>
                <a:ext cx="14181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000">
                    <a:solidFill>
                      <a:srgbClr val="858585"/>
                    </a:solidFill>
                    <a:latin typeface="Roboto"/>
                    <a:ea typeface="Roboto"/>
                    <a:cs typeface="Roboto"/>
                    <a:sym typeface="Roboto"/>
                  </a:rPr>
                  <a:t>Final status report</a:t>
                </a:r>
                <a:endParaRPr b="1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9" name="Google Shape;319;p28"/>
              <p:cNvSpPr txBox="1"/>
              <p:nvPr/>
            </p:nvSpPr>
            <p:spPr>
              <a:xfrm>
                <a:off x="4621740" y="3153630"/>
                <a:ext cx="11673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858585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20" name="Google Shape;320;p28"/>
              <p:cNvSpPr txBox="1"/>
              <p:nvPr/>
            </p:nvSpPr>
            <p:spPr>
              <a:xfrm>
                <a:off x="4611761" y="1575830"/>
                <a:ext cx="6243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-GB" sz="900">
                    <a:solidFill>
                      <a:srgbClr val="858585"/>
                    </a:solidFill>
                    <a:latin typeface="Roboto"/>
                    <a:ea typeface="Roboto"/>
                    <a:cs typeface="Roboto"/>
                    <a:sym typeface="Roboto"/>
                  </a:rPr>
                  <a:t>June 19</a:t>
                </a:r>
                <a:endParaRPr b="1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29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Main challenge overcome </a:t>
            </a:r>
            <a:endParaRPr/>
          </a:p>
        </p:txBody>
      </p:sp>
      <p:sp>
        <p:nvSpPr>
          <p:cNvPr id="326" name="Google Shape;326;p29"/>
          <p:cNvSpPr txBox="1"/>
          <p:nvPr>
            <p:ph idx="1" type="body"/>
          </p:nvPr>
        </p:nvSpPr>
        <p:spPr>
          <a:xfrm>
            <a:off x="624650" y="2508100"/>
            <a:ext cx="38007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Initial architecture definition has struggled because of technical details not well known by the client representative.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/>
              <a:t>However, his trust in our decisions helped.</a:t>
            </a:r>
            <a:endParaRPr sz="1500"/>
          </a:p>
        </p:txBody>
      </p:sp>
      <p:pic>
        <p:nvPicPr>
          <p:cNvPr id="327" name="Google Shape;32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950" y="798425"/>
            <a:ext cx="4025626" cy="428217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9"/>
          <p:cNvSpPr/>
          <p:nvPr/>
        </p:nvSpPr>
        <p:spPr>
          <a:xfrm>
            <a:off x="6496675" y="1856425"/>
            <a:ext cx="842700" cy="842700"/>
          </a:xfrm>
          <a:prstGeom prst="mathMultiply">
            <a:avLst>
              <a:gd fmla="val 7288" name="adj1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0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Live demo</a:t>
            </a:r>
            <a:endParaRPr b="0"/>
          </a:p>
        </p:txBody>
      </p:sp>
      <p:sp>
        <p:nvSpPr>
          <p:cNvPr id="334" name="Google Shape;334;p30"/>
          <p:cNvSpPr txBox="1"/>
          <p:nvPr>
            <p:ph idx="1" type="body"/>
          </p:nvPr>
        </p:nvSpPr>
        <p:spPr>
          <a:xfrm>
            <a:off x="721225" y="2434125"/>
            <a:ext cx="80136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Landing page:	</a:t>
            </a:r>
            <a:endParaRPr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3"/>
              </a:rPr>
              <a:t>https://transcriptions-translations.s3.amazonaws.com/landing/index.html</a:t>
            </a:r>
            <a:r>
              <a:rPr lang="en-GB" sz="1100"/>
              <a:t> 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MVP:			</a:t>
            </a:r>
            <a:endParaRPr sz="1100"/>
          </a:p>
          <a:p>
            <a:pPr indent="457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4"/>
              </a:rPr>
              <a:t>https://transcriptions-translations.s3.amazonaws.com/index.html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API test: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100"/>
              <a:t>	</a:t>
            </a:r>
            <a:r>
              <a:rPr lang="en-GB" sz="1100" u="sng">
                <a:solidFill>
                  <a:schemeClr val="hlink"/>
                </a:solidFill>
                <a:hlinkClick r:id="rId5"/>
              </a:rPr>
              <a:t>https://ytuln8zsz1.execute-api.us-east-1.amazonaws.com/translatetext?TargetLang=es&amp;Bucketkey=formats/video1t.srt</a:t>
            </a:r>
            <a:r>
              <a:rPr lang="en-GB" sz="1100"/>
              <a:t> 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1"/>
          <p:cNvSpPr txBox="1"/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lessons</a:t>
            </a:r>
            <a:endParaRPr/>
          </a:p>
        </p:txBody>
      </p:sp>
      <p:sp>
        <p:nvSpPr>
          <p:cNvPr id="340" name="Google Shape;340;p31"/>
          <p:cNvSpPr txBox="1"/>
          <p:nvPr/>
        </p:nvSpPr>
        <p:spPr>
          <a:xfrm>
            <a:off x="638699" y="2143575"/>
            <a:ext cx="48933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en-GB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To de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fine architecture with an extended team.</a:t>
            </a:r>
            <a:endParaRPr sz="1800"/>
          </a:p>
        </p:txBody>
      </p:sp>
      <p:sp>
        <p:nvSpPr>
          <p:cNvPr id="341" name="Google Shape;341;p31"/>
          <p:cNvSpPr txBox="1"/>
          <p:nvPr/>
        </p:nvSpPr>
        <p:spPr>
          <a:xfrm>
            <a:off x="638700" y="2404865"/>
            <a:ext cx="52662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b="1" lang="en-GB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Scrum helps to organize, prioritize, and develop. </a:t>
            </a:r>
            <a:endParaRPr sz="1800"/>
          </a:p>
        </p:txBody>
      </p:sp>
      <p:sp>
        <p:nvSpPr>
          <p:cNvPr id="342" name="Google Shape;342;p31"/>
          <p:cNvSpPr txBox="1"/>
          <p:nvPr/>
        </p:nvSpPr>
        <p:spPr>
          <a:xfrm>
            <a:off x="638701" y="2666165"/>
            <a:ext cx="48933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en-GB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Well defined team rules help during the journey. </a:t>
            </a:r>
            <a:endParaRPr sz="1800"/>
          </a:p>
        </p:txBody>
      </p:sp>
      <p:sp>
        <p:nvSpPr>
          <p:cNvPr id="343" name="Google Shape;343;p31"/>
          <p:cNvSpPr txBox="1"/>
          <p:nvPr/>
        </p:nvSpPr>
        <p:spPr>
          <a:xfrm>
            <a:off x="638701" y="2927465"/>
            <a:ext cx="51522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04    |</a:t>
            </a:r>
            <a:r>
              <a:rPr b="1" lang="en-GB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To use the right technology rather than use “the best”.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4" name="Google Shape;344;p31"/>
          <p:cNvSpPr txBox="1"/>
          <p:nvPr/>
        </p:nvSpPr>
        <p:spPr>
          <a:xfrm>
            <a:off x="638707" y="3188775"/>
            <a:ext cx="42951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05    | </a:t>
            </a:r>
            <a:r>
              <a:rPr lang="en-GB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We are capable to learn what we need.</a:t>
            </a:r>
            <a:endParaRPr sz="1800"/>
          </a:p>
        </p:txBody>
      </p:sp>
      <p:pic>
        <p:nvPicPr>
          <p:cNvPr id="345" name="Google Shape;34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738" y="1600625"/>
            <a:ext cx="2221419" cy="11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4900" y="2966950"/>
            <a:ext cx="270510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8483" y="730675"/>
            <a:ext cx="917941" cy="79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5800" y="1098000"/>
            <a:ext cx="790950" cy="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68147" y="1098000"/>
            <a:ext cx="562875" cy="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"/>
          <p:cNvSpPr txBox="1"/>
          <p:nvPr>
            <p:ph type="ctrTitle"/>
          </p:nvPr>
        </p:nvSpPr>
        <p:spPr>
          <a:xfrm>
            <a:off x="729450" y="1322450"/>
            <a:ext cx="34326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/>
          </a:p>
        </p:txBody>
      </p:sp>
      <p:sp>
        <p:nvSpPr>
          <p:cNvPr id="355" name="Google Shape;355;p32"/>
          <p:cNvSpPr txBox="1"/>
          <p:nvPr>
            <p:ph idx="4294967295" type="body"/>
          </p:nvPr>
        </p:nvSpPr>
        <p:spPr>
          <a:xfrm>
            <a:off x="4724275" y="1492625"/>
            <a:ext cx="3993600" cy="20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</a:rPr>
              <a:t>Holberton School</a:t>
            </a:r>
            <a:br>
              <a:rPr lang="en-GB" sz="1500">
                <a:solidFill>
                  <a:srgbClr val="434343"/>
                </a:solidFill>
              </a:rPr>
            </a:br>
            <a:r>
              <a:rPr lang="en-GB" sz="1500">
                <a:solidFill>
                  <a:srgbClr val="434343"/>
                </a:solidFill>
              </a:rPr>
              <a:t>Silvia Guzmán</a:t>
            </a:r>
            <a:br>
              <a:rPr lang="en-GB" sz="1500">
                <a:solidFill>
                  <a:srgbClr val="434343"/>
                </a:solidFill>
              </a:rPr>
            </a:br>
            <a:r>
              <a:rPr lang="en-GB" sz="1500">
                <a:solidFill>
                  <a:srgbClr val="434343"/>
                </a:solidFill>
              </a:rPr>
              <a:t>Johanna Alzate</a:t>
            </a:r>
            <a:br>
              <a:rPr lang="en-GB" sz="1500">
                <a:solidFill>
                  <a:srgbClr val="434343"/>
                </a:solidFill>
              </a:rPr>
            </a:br>
            <a:r>
              <a:rPr lang="en-GB" sz="1500">
                <a:solidFill>
                  <a:srgbClr val="434343"/>
                </a:solidFill>
              </a:rPr>
              <a:t>Laura C. Sánchez</a:t>
            </a:r>
            <a:br>
              <a:rPr lang="en-GB" sz="1500">
                <a:solidFill>
                  <a:srgbClr val="434343"/>
                </a:solidFill>
              </a:rPr>
            </a:br>
            <a:r>
              <a:rPr lang="en-GB" sz="1500">
                <a:solidFill>
                  <a:srgbClr val="434343"/>
                </a:solidFill>
              </a:rPr>
              <a:t>Andrés Barreto</a:t>
            </a:r>
            <a:br>
              <a:rPr lang="en-GB" sz="1500">
                <a:solidFill>
                  <a:srgbClr val="434343"/>
                </a:solidFill>
              </a:rPr>
            </a:br>
            <a:r>
              <a:rPr lang="en-GB" sz="1500">
                <a:solidFill>
                  <a:srgbClr val="434343"/>
                </a:solidFill>
              </a:rPr>
              <a:t>Cohort 10 Cali peers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500">
                <a:solidFill>
                  <a:srgbClr val="434343"/>
                </a:solidFill>
              </a:rPr>
              <a:t>We made it, keep moving.</a:t>
            </a:r>
            <a:endParaRPr sz="1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19" title="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13" y="0"/>
            <a:ext cx="6857987" cy="5143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5" name="Google Shape;18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01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pic>
        <p:nvPicPr>
          <p:cNvPr descr="shutterstock_429987889_edited.jpg" id="191" name="Google Shape;191;p20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0"/>
          <p:cNvSpPr txBox="1"/>
          <p:nvPr/>
        </p:nvSpPr>
        <p:spPr>
          <a:xfrm>
            <a:off x="3611125" y="887650"/>
            <a:ext cx="5361000" cy="3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0.	</a:t>
            </a:r>
            <a:r>
              <a:rPr lang="en-GB" sz="1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Team members/roles</a:t>
            </a:r>
            <a:endParaRPr sz="1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1.	</a:t>
            </a:r>
            <a:r>
              <a:rPr lang="en-GB" sz="1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Company</a:t>
            </a:r>
            <a:endParaRPr sz="1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2.	</a:t>
            </a:r>
            <a:r>
              <a:rPr lang="en-GB" sz="1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The inspiration for the project</a:t>
            </a:r>
            <a:endParaRPr sz="1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3.	Technologies &amp; Architecture</a:t>
            </a:r>
            <a:endParaRPr sz="1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4.	Core algorithms/code snippet</a:t>
            </a:r>
            <a:endParaRPr sz="1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5.	Process, collaboration,  and timeline</a:t>
            </a:r>
            <a:endParaRPr sz="1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6.	Main challenge overcome</a:t>
            </a:r>
            <a:endParaRPr sz="1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7.	Live Demo (front-end, back-end)</a:t>
            </a:r>
            <a:endParaRPr sz="1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8.	Learning lessons</a:t>
            </a:r>
            <a:endParaRPr sz="1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434343"/>
                </a:solidFill>
                <a:latin typeface="Roboto Medium"/>
                <a:ea typeface="Roboto Medium"/>
                <a:cs typeface="Roboto Medium"/>
                <a:sym typeface="Roboto Medium"/>
              </a:rPr>
              <a:t>9.	Questions session</a:t>
            </a:r>
            <a:endParaRPr sz="1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434343"/>
              </a:solidFill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" name="Google Shape;197;p21"/>
          <p:cNvGrpSpPr/>
          <p:nvPr/>
        </p:nvGrpSpPr>
        <p:grpSpPr>
          <a:xfrm>
            <a:off x="2846149" y="1780055"/>
            <a:ext cx="1807126" cy="898462"/>
            <a:chOff x="5146743" y="3327825"/>
            <a:chExt cx="1973707" cy="1119300"/>
          </a:xfrm>
        </p:grpSpPr>
        <p:sp>
          <p:nvSpPr>
            <p:cNvPr id="198" name="Google Shape;198;p21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1"/>
            <p:cNvSpPr txBox="1"/>
            <p:nvPr/>
          </p:nvSpPr>
          <p:spPr>
            <a:xfrm>
              <a:off x="5146743" y="3362047"/>
              <a:ext cx="1973700" cy="8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rgbClr val="FFFFFF"/>
                  </a:solidFill>
                </a:rPr>
                <a:t>FrontEnd and Design:</a:t>
              </a:r>
              <a:endParaRPr b="1" sz="11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FFFF"/>
                  </a:solidFill>
                </a:rPr>
                <a:t>HTML, CSS, Javascript, AWS CloudFront,</a:t>
              </a:r>
              <a:endParaRPr sz="11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FFFF"/>
                  </a:solidFill>
                </a:rPr>
                <a:t>AWS S3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00" name="Google Shape;200;p21"/>
          <p:cNvSpPr txBox="1"/>
          <p:nvPr/>
        </p:nvSpPr>
        <p:spPr>
          <a:xfrm>
            <a:off x="287700" y="1979200"/>
            <a:ext cx="28113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Carlos A. García M.</a:t>
            </a:r>
            <a:r>
              <a:rPr lang="en-GB" sz="1100"/>
              <a:t>, SWE</a:t>
            </a:r>
            <a:endParaRPr sz="11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@karlgarmor		agzsoftsi</a:t>
            </a:r>
            <a:endParaRPr sz="1100"/>
          </a:p>
        </p:txBody>
      </p:sp>
      <p:sp>
        <p:nvSpPr>
          <p:cNvPr id="201" name="Google Shape;201;p21"/>
          <p:cNvSpPr txBox="1"/>
          <p:nvPr/>
        </p:nvSpPr>
        <p:spPr>
          <a:xfrm>
            <a:off x="527775" y="1225000"/>
            <a:ext cx="38799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292728"/>
                </a:solidFill>
                <a:latin typeface="Roboto"/>
                <a:ea typeface="Roboto"/>
                <a:cs typeface="Roboto"/>
                <a:sym typeface="Roboto"/>
              </a:rPr>
              <a:t>Team and roles</a:t>
            </a:r>
            <a:endParaRPr sz="1200"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02" name="Google Shape;202;p21"/>
          <p:cNvCxnSpPr/>
          <p:nvPr/>
        </p:nvCxnSpPr>
        <p:spPr>
          <a:xfrm>
            <a:off x="399132" y="1310178"/>
            <a:ext cx="0" cy="378600"/>
          </a:xfrm>
          <a:prstGeom prst="straightConnector1">
            <a:avLst/>
          </a:prstGeom>
          <a:noFill/>
          <a:ln cap="flat" cmpd="sng" w="38100">
            <a:solidFill>
              <a:srgbClr val="E1003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3" name="Google Shape;2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200" y="2255044"/>
            <a:ext cx="197600" cy="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00" y="2255050"/>
            <a:ext cx="197600" cy="197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" name="Google Shape;205;p21"/>
          <p:cNvGrpSpPr/>
          <p:nvPr/>
        </p:nvGrpSpPr>
        <p:grpSpPr>
          <a:xfrm>
            <a:off x="4025028" y="2772100"/>
            <a:ext cx="1756998" cy="947191"/>
            <a:chOff x="4999986" y="3267119"/>
            <a:chExt cx="1973712" cy="1180006"/>
          </a:xfrm>
        </p:grpSpPr>
        <p:sp>
          <p:nvSpPr>
            <p:cNvPr id="206" name="Google Shape;206;p21"/>
            <p:cNvSpPr/>
            <p:nvPr/>
          </p:nvSpPr>
          <p:spPr>
            <a:xfrm>
              <a:off x="4999986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1"/>
            <p:cNvSpPr txBox="1"/>
            <p:nvPr/>
          </p:nvSpPr>
          <p:spPr>
            <a:xfrm>
              <a:off x="4999997" y="3267119"/>
              <a:ext cx="1973700" cy="8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rgbClr val="FFFFFF"/>
                  </a:solidFill>
                </a:rPr>
                <a:t>BackEnd:</a:t>
              </a:r>
              <a:endParaRPr b="1" sz="1100">
                <a:solidFill>
                  <a:srgbClr val="FFFFF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FFFF"/>
                  </a:solidFill>
                </a:rPr>
                <a:t>Python, AWS Lambda, AWS API Gateway,</a:t>
              </a:r>
              <a:br>
                <a:rPr lang="en-GB" sz="1100">
                  <a:solidFill>
                    <a:srgbClr val="FFFFFF"/>
                  </a:solidFill>
                </a:rPr>
              </a:br>
              <a:r>
                <a:rPr lang="en-GB" sz="1100">
                  <a:solidFill>
                    <a:srgbClr val="FFFFFF"/>
                  </a:solidFill>
                </a:rPr>
                <a:t>AWS S3</a:t>
              </a:r>
              <a:endParaRPr sz="1100">
                <a:solidFill>
                  <a:srgbClr val="FFFFFF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FFFF"/>
                  </a:solidFill>
                </a:rPr>
                <a:t>AWS Translate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sp>
        <p:nvSpPr>
          <p:cNvPr id="208" name="Google Shape;208;p21"/>
          <p:cNvSpPr txBox="1"/>
          <p:nvPr/>
        </p:nvSpPr>
        <p:spPr>
          <a:xfrm>
            <a:off x="1980275" y="3019900"/>
            <a:ext cx="28113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Leonardo Calderon J.</a:t>
            </a:r>
            <a:r>
              <a:rPr lang="en-GB" sz="1100"/>
              <a:t>, SWE</a:t>
            </a:r>
            <a:endParaRPr sz="11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@leocj		leocjj</a:t>
            </a:r>
            <a:endParaRPr sz="1100"/>
          </a:p>
        </p:txBody>
      </p:sp>
      <p:pic>
        <p:nvPicPr>
          <p:cNvPr id="209" name="Google Shape;2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575" y="3295744"/>
            <a:ext cx="197600" cy="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375" y="3295750"/>
            <a:ext cx="197600" cy="197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" name="Google Shape;211;p21"/>
          <p:cNvGrpSpPr/>
          <p:nvPr/>
        </p:nvGrpSpPr>
        <p:grpSpPr>
          <a:xfrm>
            <a:off x="5593756" y="3871691"/>
            <a:ext cx="1732514" cy="898464"/>
            <a:chOff x="5146750" y="3327822"/>
            <a:chExt cx="1973701" cy="1119303"/>
          </a:xfrm>
        </p:grpSpPr>
        <p:sp>
          <p:nvSpPr>
            <p:cNvPr id="212" name="Google Shape;212;p21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1"/>
            <p:cNvSpPr txBox="1"/>
            <p:nvPr/>
          </p:nvSpPr>
          <p:spPr>
            <a:xfrm>
              <a:off x="5146751" y="3327822"/>
              <a:ext cx="1973700" cy="8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rgbClr val="FFFFFF"/>
                  </a:solidFill>
                </a:rPr>
                <a:t>FrontEnd and Testing: </a:t>
              </a:r>
              <a:r>
                <a:rPr lang="en-GB" sz="1100">
                  <a:solidFill>
                    <a:srgbClr val="FFFFFF"/>
                  </a:solidFill>
                </a:rPr>
                <a:t>HTML, CSS, Javascript, AWS CloudFront,</a:t>
              </a:r>
              <a:endParaRPr sz="1100">
                <a:solidFill>
                  <a:srgbClr val="FFFFFF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FFFF"/>
                  </a:solidFill>
                </a:rPr>
                <a:t>AWS S3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14" name="Google Shape;214;p21"/>
          <p:cNvSpPr txBox="1"/>
          <p:nvPr/>
        </p:nvSpPr>
        <p:spPr>
          <a:xfrm>
            <a:off x="3639575" y="4070775"/>
            <a:ext cx="28113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Ivan D. Lasso G.</a:t>
            </a:r>
            <a:r>
              <a:rPr lang="en-GB" sz="1100"/>
              <a:t>, SWE</a:t>
            </a:r>
            <a:endParaRPr sz="11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@ilasso	ilasso</a:t>
            </a:r>
            <a:endParaRPr sz="1100"/>
          </a:p>
        </p:txBody>
      </p:sp>
      <p:pic>
        <p:nvPicPr>
          <p:cNvPr id="215" name="Google Shape;2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800" y="4336506"/>
            <a:ext cx="197600" cy="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341" y="4333446"/>
            <a:ext cx="197600" cy="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3275" y="1780063"/>
            <a:ext cx="898450" cy="8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6275" y="3871700"/>
            <a:ext cx="898450" cy="8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 rotWithShape="1">
          <a:blip r:embed="rId7">
            <a:alphaModFix/>
          </a:blip>
          <a:srcRect b="38333" l="39015" r="6872" t="12841"/>
          <a:stretch/>
        </p:blipFill>
        <p:spPr>
          <a:xfrm>
            <a:off x="5782025" y="2820825"/>
            <a:ext cx="968428" cy="89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/>
          <p:nvPr/>
        </p:nvSpPr>
        <p:spPr>
          <a:xfrm>
            <a:off x="173975" y="1953075"/>
            <a:ext cx="3649800" cy="31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Roboto Light"/>
              <a:buChar char="●"/>
            </a:pPr>
            <a:r>
              <a:rPr lang="en-GB" sz="15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O</a:t>
            </a:r>
            <a:r>
              <a:rPr lang="en-GB" sz="15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nline learning community</a:t>
            </a:r>
            <a:endParaRPr sz="15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Roboto"/>
              <a:buChar char="●"/>
            </a:pPr>
            <a:r>
              <a:rPr b="1" lang="en-GB" sz="1500">
                <a:solidFill>
                  <a:srgbClr val="595959"/>
                </a:solidFill>
                <a:latin typeface="Roboto"/>
                <a:ea typeface="Roboto"/>
                <a:cs typeface="Roboto"/>
                <a:sym typeface="Roboto"/>
              </a:rPr>
              <a:t>Learning from educational videos</a:t>
            </a:r>
            <a:endParaRPr b="1" sz="1500">
              <a:solidFill>
                <a:srgbClr val="59595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Roboto Light"/>
              <a:buChar char="●"/>
            </a:pPr>
            <a:r>
              <a:rPr lang="en-GB" sz="15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Available through subscription</a:t>
            </a:r>
            <a:endParaRPr sz="1500">
              <a:solidFill>
                <a:srgbClr val="595959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Font typeface="Roboto Light"/>
              <a:buChar char="●"/>
            </a:pPr>
            <a:r>
              <a:rPr lang="en-GB" sz="15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Focus on interaction,</a:t>
            </a:r>
            <a:br>
              <a:rPr lang="en-GB" sz="15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-GB" sz="15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  <a:t>with the primary goal of</a:t>
            </a:r>
            <a:br>
              <a:rPr lang="en-GB" sz="1500">
                <a:solidFill>
                  <a:srgbClr val="595959"/>
                </a:solidFill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b="1" lang="en-GB" sz="1500">
                <a:solidFill>
                  <a:srgbClr val="1C4587"/>
                </a:solidFill>
                <a:latin typeface="Roboto"/>
                <a:ea typeface="Roboto"/>
                <a:cs typeface="Roboto"/>
                <a:sym typeface="Roboto"/>
              </a:rPr>
              <a:t>learning by completing a project.</a:t>
            </a:r>
            <a:endParaRPr b="1" sz="1500">
              <a:solidFill>
                <a:srgbClr val="1C458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22"/>
          <p:cNvSpPr txBox="1"/>
          <p:nvPr/>
        </p:nvSpPr>
        <p:spPr>
          <a:xfrm>
            <a:off x="490238" y="1236750"/>
            <a:ext cx="38799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292728"/>
                </a:solidFill>
                <a:latin typeface="Roboto"/>
                <a:ea typeface="Roboto"/>
                <a:cs typeface="Roboto"/>
                <a:sym typeface="Roboto"/>
              </a:rPr>
              <a:t>Skillshare</a:t>
            </a:r>
            <a:endParaRPr b="1" sz="2400">
              <a:solidFill>
                <a:srgbClr val="2927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26" name="Google Shape;226;p22"/>
          <p:cNvCxnSpPr/>
          <p:nvPr/>
        </p:nvCxnSpPr>
        <p:spPr>
          <a:xfrm>
            <a:off x="402563" y="1308800"/>
            <a:ext cx="0" cy="378600"/>
          </a:xfrm>
          <a:prstGeom prst="straightConnector1">
            <a:avLst/>
          </a:prstGeom>
          <a:noFill/>
          <a:ln cap="flat" cmpd="sng" w="38100">
            <a:solidFill>
              <a:srgbClr val="E1003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7" name="Google Shape;22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251" y="1273450"/>
            <a:ext cx="4954451" cy="272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inspiration for the project</a:t>
            </a:r>
            <a:endParaRPr/>
          </a:p>
        </p:txBody>
      </p:sp>
      <p:sp>
        <p:nvSpPr>
          <p:cNvPr id="233" name="Google Shape;233;p23"/>
          <p:cNvSpPr/>
          <p:nvPr/>
        </p:nvSpPr>
        <p:spPr>
          <a:xfrm>
            <a:off x="1095990" y="2181675"/>
            <a:ext cx="328800" cy="3288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34" name="Google Shape;234;p23"/>
          <p:cNvSpPr txBox="1"/>
          <p:nvPr>
            <p:ph idx="1" type="body"/>
          </p:nvPr>
        </p:nvSpPr>
        <p:spPr>
          <a:xfrm>
            <a:off x="15428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/>
              <a:t>Skillshare wants to go beyond English spoken users.</a:t>
            </a:r>
            <a:endParaRPr sz="1600"/>
          </a:p>
        </p:txBody>
      </p:sp>
      <p:sp>
        <p:nvSpPr>
          <p:cNvPr id="235" name="Google Shape;235;p23"/>
          <p:cNvSpPr/>
          <p:nvPr/>
        </p:nvSpPr>
        <p:spPr>
          <a:xfrm>
            <a:off x="1095990" y="3404075"/>
            <a:ext cx="328800" cy="3288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36" name="Google Shape;236;p23"/>
          <p:cNvSpPr txBox="1"/>
          <p:nvPr>
            <p:ph idx="1" type="body"/>
          </p:nvPr>
        </p:nvSpPr>
        <p:spPr>
          <a:xfrm>
            <a:off x="15428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/>
              <a:t>Videos and transcriptions</a:t>
            </a:r>
            <a:br>
              <a:rPr lang="en-GB" sz="1600"/>
            </a:br>
            <a:r>
              <a:rPr lang="en-GB" sz="1600"/>
              <a:t>are in English.</a:t>
            </a:r>
            <a:endParaRPr sz="1600"/>
          </a:p>
        </p:txBody>
      </p:sp>
      <p:sp>
        <p:nvSpPr>
          <p:cNvPr id="237" name="Google Shape;237;p23"/>
          <p:cNvSpPr/>
          <p:nvPr/>
        </p:nvSpPr>
        <p:spPr>
          <a:xfrm>
            <a:off x="47860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38" name="Google Shape;238;p23"/>
          <p:cNvSpPr txBox="1"/>
          <p:nvPr>
            <p:ph idx="1" type="body"/>
          </p:nvPr>
        </p:nvSpPr>
        <p:spPr>
          <a:xfrm>
            <a:off x="5231300" y="2073775"/>
            <a:ext cx="3360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/>
              <a:t>Online translation for transcriptions in several languages.</a:t>
            </a:r>
            <a:endParaRPr sz="1600"/>
          </a:p>
        </p:txBody>
      </p:sp>
      <p:sp>
        <p:nvSpPr>
          <p:cNvPr id="239" name="Google Shape;239;p23"/>
          <p:cNvSpPr/>
          <p:nvPr/>
        </p:nvSpPr>
        <p:spPr>
          <a:xfrm>
            <a:off x="47860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40" name="Google Shape;240;p23"/>
          <p:cNvSpPr txBox="1"/>
          <p:nvPr>
            <p:ph idx="1" type="body"/>
          </p:nvPr>
        </p:nvSpPr>
        <p:spPr>
          <a:xfrm>
            <a:off x="52313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/>
              <a:t>Automatic process without affecting user experience.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4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Technologies &amp; Architecture</a:t>
            </a:r>
            <a:endParaRPr b="0"/>
          </a:p>
        </p:txBody>
      </p:sp>
      <p:sp>
        <p:nvSpPr>
          <p:cNvPr id="246" name="Google Shape;246;p24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38761D"/>
                </a:solidFill>
                <a:latin typeface="Proxima Nova"/>
                <a:ea typeface="Proxima Nova"/>
                <a:cs typeface="Proxima Nova"/>
                <a:sym typeface="Proxima Nova"/>
              </a:rPr>
              <a:t>AWS - Amazon Web Services:</a:t>
            </a:r>
            <a:endParaRPr b="1" sz="1400">
              <a:solidFill>
                <a:srgbClr val="38761D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just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rgbClr val="353744"/>
              </a:buClr>
              <a:buSzPts val="1400"/>
              <a:buFont typeface="Proxima Nova"/>
              <a:buChar char="●"/>
            </a:pPr>
            <a:r>
              <a:rPr lang="en-GB" sz="140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Lambda function (Python)</a:t>
            </a:r>
            <a:endParaRPr sz="140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53744"/>
              </a:buClr>
              <a:buSzPts val="1400"/>
              <a:buFont typeface="Proxima Nova"/>
              <a:buChar char="●"/>
            </a:pPr>
            <a:r>
              <a:rPr lang="en-GB" sz="140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S3 objects</a:t>
            </a:r>
            <a:endParaRPr sz="140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53744"/>
              </a:buClr>
              <a:buSzPts val="1400"/>
              <a:buFont typeface="Proxima Nova"/>
              <a:buChar char="●"/>
            </a:pPr>
            <a:r>
              <a:rPr lang="en-GB" sz="140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API Gateway</a:t>
            </a:r>
            <a:endParaRPr sz="140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53744"/>
              </a:buClr>
              <a:buSzPts val="1400"/>
              <a:buFont typeface="Proxima Nova"/>
              <a:buChar char="●"/>
            </a:pPr>
            <a:r>
              <a:rPr lang="en-GB" sz="140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Translate</a:t>
            </a:r>
            <a:endParaRPr sz="140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17500" lvl="0" marL="45720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53744"/>
              </a:buClr>
              <a:buSzPts val="1400"/>
              <a:buFont typeface="Proxima Nova"/>
              <a:buChar char="●"/>
            </a:pPr>
            <a:r>
              <a:rPr lang="en-GB" sz="140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Comprehend</a:t>
            </a:r>
            <a:endParaRPr sz="140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just">
              <a:lnSpc>
                <a:spcPct val="13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40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JSON format</a:t>
            </a:r>
            <a:endParaRPr b="1" sz="140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247" name="Google Shape;247;p24"/>
          <p:cNvPicPr preferRelativeResize="0"/>
          <p:nvPr/>
        </p:nvPicPr>
        <p:blipFill rotWithShape="1">
          <a:blip r:embed="rId3">
            <a:alphaModFix/>
          </a:blip>
          <a:srcRect b="18793" l="23100" r="14262" t="17369"/>
          <a:stretch/>
        </p:blipFill>
        <p:spPr>
          <a:xfrm>
            <a:off x="3393500" y="1318650"/>
            <a:ext cx="5532876" cy="334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/>
          <p:nvPr>
            <p:ph type="title"/>
          </p:nvPr>
        </p:nvSpPr>
        <p:spPr>
          <a:xfrm>
            <a:off x="730000" y="1318650"/>
            <a:ext cx="5327700" cy="6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Core algorithms/code snippet</a:t>
            </a:r>
            <a:r>
              <a:rPr lang="en-GB"/>
              <a:t> </a:t>
            </a:r>
            <a:endParaRPr/>
          </a:p>
        </p:txBody>
      </p:sp>
      <p:sp>
        <p:nvSpPr>
          <p:cNvPr id="253" name="Google Shape;253;p2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5"/>
          <p:cNvPicPr preferRelativeResize="0"/>
          <p:nvPr/>
        </p:nvPicPr>
        <p:blipFill rotWithShape="1">
          <a:blip r:embed="rId3">
            <a:alphaModFix/>
          </a:blip>
          <a:srcRect b="18362" l="669" r="866" t="23044"/>
          <a:stretch/>
        </p:blipFill>
        <p:spPr>
          <a:xfrm>
            <a:off x="513000" y="2060650"/>
            <a:ext cx="8117975" cy="27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lambda_function.py</a:t>
            </a:r>
            <a:endParaRPr sz="1200"/>
          </a:p>
        </p:txBody>
      </p:sp>
      <p:sp>
        <p:nvSpPr>
          <p:cNvPr id="260" name="Google Shape;260;p26"/>
          <p:cNvSpPr txBox="1"/>
          <p:nvPr/>
        </p:nvSpPr>
        <p:spPr>
          <a:xfrm>
            <a:off x="3574200" y="366900"/>
            <a:ext cx="5437200" cy="4409700"/>
          </a:xfrm>
          <a:prstGeom prst="rect">
            <a:avLst/>
          </a:prstGeom>
          <a:noFill/>
          <a:ln cap="flat" cmpd="sng" w="19050">
            <a:solidFill>
              <a:srgbClr val="008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FFFFFF"/>
                </a:solidFill>
              </a:rPr>
              <a:t>def lambdaFunction(key, targetLang):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	resp['headers']['targetKey'] = key[:key.rfind('.')] + '_' + targetLang + '.srt'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	''' IF ORIGINAL TRANSCRIPTION STORED IN S3 IS NOT FOUND, RETURN 404'''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	if not keyExist(key):</a:t>
            </a:r>
            <a:endParaRPr sz="9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    	resp['body'] = dumps('Video transcription not found')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    		return resp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	'''GET STORED TRANSLATION, IF NOT, TRANSLATE TRANSCRIPTION AND STORE IT'''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	if keyExist(resp['headers']['targetKey']):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    		translationFile = s3Client.get_object(Bucket=bucket, Key=resp['headers']['targetKey'])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    		resp['body'] = translationFile['Body'].read().decode("utf-8")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    		resp['statusCode'] = 200  # Ok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    		return resp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	else:</a:t>
            </a:r>
            <a:endParaRPr sz="9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    	</a:t>
            </a:r>
            <a:r>
              <a:rPr b="1" lang="en-GB" sz="900">
                <a:solidFill>
                  <a:srgbClr val="FFFFFF"/>
                </a:solidFill>
              </a:rPr>
              <a:t># To get S3 object with original transcription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FFFFFF"/>
                </a:solidFill>
              </a:rPr>
              <a:t>    		response = s3Client.get_object(Bucket=bucket, Key=key)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FFFFFF"/>
                </a:solidFill>
              </a:rPr>
              <a:t>    		text = str(response['Body'].read().decode('utf-8'))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    </a:t>
            </a:r>
            <a:endParaRPr sz="9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    	# Detect source language by sending first 100 characters to check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    		responseLanguage = comprehendClient.detect_dominant_language(Text=text[:100])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    		if responseLanguage['Languages'][0]['Score'] &lt;= languageThreshold: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        			resp['statusCode'] = 412	# Precondition Failed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        			resp['body'] = dumps('Video language not soported')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        			return resp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    		sourceLang = responseLanguage['Languages'][0]['LanguageCode']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</p:txBody>
      </p:sp>
      <p:sp>
        <p:nvSpPr>
          <p:cNvPr id="261" name="Google Shape;261;p26"/>
          <p:cNvSpPr txBox="1"/>
          <p:nvPr/>
        </p:nvSpPr>
        <p:spPr>
          <a:xfrm>
            <a:off x="227425" y="1757100"/>
            <a:ext cx="3719700" cy="3019500"/>
          </a:xfrm>
          <a:prstGeom prst="rect">
            <a:avLst/>
          </a:prstGeom>
          <a:solidFill>
            <a:srgbClr val="434343"/>
          </a:solidFill>
          <a:ln cap="flat" cmpd="sng" w="19050">
            <a:solidFill>
              <a:srgbClr val="008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from boto3 import client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from json import dumps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from os import environ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">
                <a:solidFill>
                  <a:srgbClr val="FFFFFF"/>
                </a:solidFill>
              </a:rPr>
              <a:t>def lambda_handler(event, context):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	'''</a:t>
            </a:r>
            <a:endParaRPr sz="9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This function is called from an API Gateway (translate-API),</a:t>
            </a:r>
            <a:endParaRPr sz="9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receive three parameters inside an array to get a translation.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	'''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	key = event['queryStringParameters']['Bucketkey']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	targetLang = event['queryStringParameters']['TargetLang']</a:t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	</a:t>
            </a:r>
            <a:endParaRPr sz="900">
              <a:solidFill>
                <a:srgbClr val="FFFFFF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00">
                <a:solidFill>
                  <a:srgbClr val="FFFFFF"/>
                </a:solidFill>
              </a:rPr>
              <a:t>return </a:t>
            </a:r>
            <a:r>
              <a:rPr b="1" lang="en-GB" sz="900">
                <a:solidFill>
                  <a:srgbClr val="FFFFFF"/>
                </a:solidFill>
              </a:rPr>
              <a:t>lambdaFunction(key, targetLang)</a:t>
            </a:r>
            <a:endParaRPr b="1"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